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62" r:id="rId4"/>
    <p:sldId id="261" r:id="rId5"/>
    <p:sldId id="260" r:id="rId6"/>
    <p:sldId id="256" r:id="rId7"/>
    <p:sldId id="257" r:id="rId8"/>
    <p:sldId id="266" r:id="rId9"/>
    <p:sldId id="268" r:id="rId10"/>
    <p:sldId id="269" r:id="rId11"/>
    <p:sldId id="282" r:id="rId12"/>
    <p:sldId id="271" r:id="rId13"/>
    <p:sldId id="279" r:id="rId14"/>
    <p:sldId id="270" r:id="rId15"/>
    <p:sldId id="277" r:id="rId16"/>
    <p:sldId id="275" r:id="rId17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0B1"/>
    <a:srgbClr val="FFE3E3"/>
    <a:srgbClr val="F07375"/>
    <a:srgbClr val="E32427"/>
    <a:srgbClr val="FFD4FB"/>
    <a:srgbClr val="FCE8FB"/>
    <a:srgbClr val="F58CEC"/>
    <a:srgbClr val="DB37DE"/>
    <a:srgbClr val="3AC2A4"/>
    <a:srgbClr val="3AC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D4CED-491B-43C4-8F0F-7B58EB489BA2}" v="1422" dt="2020-10-28T21:31:38.638"/>
    <p1510:client id="{33FA6071-1858-4779-87AB-DA56C0262D31}" v="3100" dt="2020-10-29T02:59:51.385"/>
    <p1510:client id="{5099BEF8-BAC3-4CAD-912F-2C1BD9263A52}" v="717" dt="2020-11-02T22:28:03.018"/>
    <p1510:client id="{ACBE2AE8-FD48-422A-BD3F-C494B5486353}" v="1480" dt="2020-10-29T00:05:19.254"/>
    <p1510:client id="{DA096D86-8344-4D24-BCEE-17C13CEA785A}" v="1213" dt="2020-10-29T01:26:20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Destaqu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02/11/2020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9C5F7A0-F833-4C52-AC37-CBDED6FD6FFE}"/>
              </a:ext>
            </a:extLst>
          </p:cNvPr>
          <p:cNvSpPr/>
          <p:nvPr/>
        </p:nvSpPr>
        <p:spPr>
          <a:xfrm>
            <a:off x="2875" y="-4313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9A241E-EB8B-4C2F-8773-0824076E025F}"/>
              </a:ext>
            </a:extLst>
          </p:cNvPr>
          <p:cNvSpPr txBox="1"/>
          <p:nvPr/>
        </p:nvSpPr>
        <p:spPr>
          <a:xfrm>
            <a:off x="813758" y="3027873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 dirty="0">
                <a:solidFill>
                  <a:srgbClr val="FFFFFF"/>
                </a:solidFill>
                <a:cs typeface="Calibri"/>
              </a:rPr>
              <a:t>APRESENTAÇÃO</a:t>
            </a:r>
            <a:endParaRPr lang="pt-PT" dirty="0">
              <a:solidFill>
                <a:srgbClr val="FFFFFF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772154-C841-4749-AFCA-177CF2668C67}"/>
              </a:ext>
            </a:extLst>
          </p:cNvPr>
          <p:cNvSpPr txBox="1"/>
          <p:nvPr/>
        </p:nvSpPr>
        <p:spPr>
          <a:xfrm>
            <a:off x="813757" y="4187273"/>
            <a:ext cx="48279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>
                <a:solidFill>
                  <a:srgbClr val="FFFFFF"/>
                </a:solidFill>
                <a:ea typeface="+mn-lt"/>
                <a:cs typeface="+mn-lt"/>
              </a:rPr>
              <a:t>Semana 7</a:t>
            </a:r>
            <a:endParaRPr lang="pt-PT" sz="2000" dirty="0">
              <a:ea typeface="+mn-lt"/>
              <a:cs typeface="+mn-lt"/>
            </a:endParaRPr>
          </a:p>
          <a:p>
            <a:endParaRPr lang="pt-PT" sz="2000" b="1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pt-PT" sz="20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3323EA7-30FA-4526-A871-50665B292E0D}"/>
              </a:ext>
            </a:extLst>
          </p:cNvPr>
          <p:cNvSpPr txBox="1"/>
          <p:nvPr/>
        </p:nvSpPr>
        <p:spPr>
          <a:xfrm>
            <a:off x="813756" y="5831457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>
                <a:solidFill>
                  <a:srgbClr val="FFFFFF"/>
                </a:solidFill>
                <a:cs typeface="Calibri"/>
              </a:rPr>
              <a:t>ENGENHARIA DE SOFTWARE 2020-2021</a:t>
            </a: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66C8360A-7F66-4E2D-A8AF-55059AC1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34" y="5575293"/>
            <a:ext cx="2743200" cy="7682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DCB52D-6DE9-43C0-80B9-57F33638C1BC}"/>
              </a:ext>
            </a:extLst>
          </p:cNvPr>
          <p:cNvSpPr txBox="1"/>
          <p:nvPr/>
        </p:nvSpPr>
        <p:spPr>
          <a:xfrm>
            <a:off x="813756" y="3687210"/>
            <a:ext cx="48279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>
                <a:solidFill>
                  <a:srgbClr val="FFFFFF"/>
                </a:solidFill>
                <a:ea typeface="+mn-lt"/>
                <a:cs typeface="+mn-lt"/>
              </a:rPr>
              <a:t>EnjoyIT</a:t>
            </a:r>
            <a:r>
              <a:rPr lang="pt-PT" sz="2000" b="1" dirty="0">
                <a:solidFill>
                  <a:srgbClr val="FFFFFF"/>
                </a:solidFill>
                <a:ea typeface="+mn-lt"/>
                <a:cs typeface="+mn-lt"/>
              </a:rPr>
              <a:t> - Grupo 1</a:t>
            </a:r>
            <a:endParaRPr lang="pt-PT" sz="2000" b="1" dirty="0" err="1">
              <a:solidFill>
                <a:srgbClr val="FFFFFF"/>
              </a:solidFill>
              <a:ea typeface="+mn-lt"/>
              <a:cs typeface="+mn-lt"/>
            </a:endParaRPr>
          </a:p>
          <a:p>
            <a:endParaRPr lang="pt-PT" sz="2000" b="1" dirty="0">
              <a:solidFill>
                <a:srgbClr val="FFFFFF"/>
              </a:solidFill>
              <a:ea typeface="+mn-lt"/>
              <a:cs typeface="+mn-lt"/>
            </a:endParaRPr>
          </a:p>
          <a:p>
            <a:endParaRPr lang="pt-PT" sz="2000" b="1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C90451A8-D34B-4F9B-82D1-1A3EA866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821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4985AEBF-02D1-4F17-9A71-290DA9C48D11}"/>
              </a:ext>
            </a:extLst>
          </p:cNvPr>
          <p:cNvSpPr txBox="1"/>
          <p:nvPr/>
        </p:nvSpPr>
        <p:spPr>
          <a:xfrm>
            <a:off x="928777" y="914401"/>
            <a:ext cx="55324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IMPLEMENTAÇÃO E TESTES</a:t>
            </a:r>
            <a:endParaRPr lang="pt-PT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1B511C-730C-499F-8ED6-494DAC588BC5}"/>
              </a:ext>
            </a:extLst>
          </p:cNvPr>
          <p:cNvSpPr/>
          <p:nvPr/>
        </p:nvSpPr>
        <p:spPr>
          <a:xfrm>
            <a:off x="1051524" y="1475655"/>
            <a:ext cx="5086589" cy="86264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662B6EA2-CD2D-496C-8A67-21983E78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055" y="2646300"/>
            <a:ext cx="843368" cy="128179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DDD24E9-2CD6-49A3-94CB-014F68FE8975}"/>
              </a:ext>
            </a:extLst>
          </p:cNvPr>
          <p:cNvSpPr/>
          <p:nvPr/>
        </p:nvSpPr>
        <p:spPr>
          <a:xfrm>
            <a:off x="6438765" y="1925138"/>
            <a:ext cx="1344255" cy="5963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DINIS CARVALHO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7464300-2D3E-45ED-BCA3-D15904F02748}"/>
              </a:ext>
            </a:extLst>
          </p:cNvPr>
          <p:cNvSpPr/>
          <p:nvPr/>
        </p:nvSpPr>
        <p:spPr>
          <a:xfrm>
            <a:off x="9394022" y="1989370"/>
            <a:ext cx="1344255" cy="5963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JOSÉ ESPERANÇA</a:t>
            </a:r>
          </a:p>
        </p:txBody>
      </p:sp>
      <p:pic>
        <p:nvPicPr>
          <p:cNvPr id="19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00DA43EA-1646-4455-A04B-AECCE0E7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099" y="2569221"/>
            <a:ext cx="843368" cy="128179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27B7A95B-03F1-4657-AE0E-F4D51182A1BD}"/>
              </a:ext>
            </a:extLst>
          </p:cNvPr>
          <p:cNvSpPr/>
          <p:nvPr/>
        </p:nvSpPr>
        <p:spPr>
          <a:xfrm>
            <a:off x="3457810" y="1848059"/>
            <a:ext cx="1344255" cy="5963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cs typeface="Calibri"/>
              </a:rPr>
              <a:t>JOÃO TEIXEIRA</a:t>
            </a:r>
          </a:p>
        </p:txBody>
      </p:sp>
      <p:pic>
        <p:nvPicPr>
          <p:cNvPr id="23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020A976B-0C6E-4E83-B4F1-106687C0C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0" t="18206" r="26250" b="25215"/>
          <a:stretch/>
        </p:blipFill>
        <p:spPr>
          <a:xfrm>
            <a:off x="5742280" y="2646300"/>
            <a:ext cx="842731" cy="12808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5" name="Imagem 58" descr="Uma imagem com pessoa, mulher, mesa, propriedade&#10;&#10;Descrição gerada automaticamente">
            <a:extLst>
              <a:ext uri="{FF2B5EF4-FFF2-40B4-BE49-F238E27FC236}">
                <a16:creationId xmlns:a16="http://schemas.microsoft.com/office/drawing/2014/main" id="{46E74880-73DA-444A-9815-9A1A503D9E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" t="1788" r="19419" b="15359"/>
          <a:stretch/>
        </p:blipFill>
        <p:spPr>
          <a:xfrm>
            <a:off x="2761099" y="2570867"/>
            <a:ext cx="843322" cy="127882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9" name="Triângulo retângulo 28">
            <a:extLst>
              <a:ext uri="{FF2B5EF4-FFF2-40B4-BE49-F238E27FC236}">
                <a16:creationId xmlns:a16="http://schemas.microsoft.com/office/drawing/2014/main" id="{B4E89380-07B0-489F-85ED-26018799BFA1}"/>
              </a:ext>
            </a:extLst>
          </p:cNvPr>
          <p:cNvSpPr/>
          <p:nvPr/>
        </p:nvSpPr>
        <p:spPr>
          <a:xfrm rot="5400000">
            <a:off x="3455573" y="2442643"/>
            <a:ext cx="208474" cy="20813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Triângulo retângulo 30">
            <a:extLst>
              <a:ext uri="{FF2B5EF4-FFF2-40B4-BE49-F238E27FC236}">
                <a16:creationId xmlns:a16="http://schemas.microsoft.com/office/drawing/2014/main" id="{75F5F00A-A1D7-41F6-B3DE-C82E71C8B27D}"/>
              </a:ext>
            </a:extLst>
          </p:cNvPr>
          <p:cNvSpPr/>
          <p:nvPr/>
        </p:nvSpPr>
        <p:spPr>
          <a:xfrm rot="5400000">
            <a:off x="6436529" y="2519723"/>
            <a:ext cx="208474" cy="20813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5B3BB1A9-ED3F-4A92-8004-7252D82635D0}"/>
              </a:ext>
            </a:extLst>
          </p:cNvPr>
          <p:cNvSpPr/>
          <p:nvPr/>
        </p:nvSpPr>
        <p:spPr>
          <a:xfrm rot="5400000">
            <a:off x="9391785" y="2583954"/>
            <a:ext cx="208474" cy="20813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FFFF"/>
              </a:solidFill>
            </a:endParaRPr>
          </a:p>
        </p:txBody>
      </p:sp>
      <p:pic>
        <p:nvPicPr>
          <p:cNvPr id="32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2C8D3ABC-2643-486E-B4F2-5589C565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92" y="4945808"/>
            <a:ext cx="843368" cy="128179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0B58A7B3-AD11-40CE-912D-1899B7505057}"/>
              </a:ext>
            </a:extLst>
          </p:cNvPr>
          <p:cNvSpPr/>
          <p:nvPr/>
        </p:nvSpPr>
        <p:spPr>
          <a:xfrm>
            <a:off x="4768402" y="4224646"/>
            <a:ext cx="1344255" cy="5963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FRANCISCO FERNANDES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4BEF37-04EF-4E3B-82F8-55384A559147}"/>
              </a:ext>
            </a:extLst>
          </p:cNvPr>
          <p:cNvSpPr/>
          <p:nvPr/>
        </p:nvSpPr>
        <p:spPr>
          <a:xfrm>
            <a:off x="7723658" y="4288877"/>
            <a:ext cx="1344255" cy="5963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JOÃO ANTUNES</a:t>
            </a:r>
          </a:p>
        </p:txBody>
      </p:sp>
      <p:pic>
        <p:nvPicPr>
          <p:cNvPr id="36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2501FB8C-B61C-4DAE-AE8E-E0130F8CB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0" t="18206" r="26250" b="25215"/>
          <a:stretch/>
        </p:blipFill>
        <p:spPr>
          <a:xfrm>
            <a:off x="4071917" y="4945808"/>
            <a:ext cx="842731" cy="128085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9" name="Triângulo retângulo 38">
            <a:extLst>
              <a:ext uri="{FF2B5EF4-FFF2-40B4-BE49-F238E27FC236}">
                <a16:creationId xmlns:a16="http://schemas.microsoft.com/office/drawing/2014/main" id="{04A20B0A-DB33-45F5-9CD3-847C296B05CF}"/>
              </a:ext>
            </a:extLst>
          </p:cNvPr>
          <p:cNvSpPr/>
          <p:nvPr/>
        </p:nvSpPr>
        <p:spPr>
          <a:xfrm rot="5400000">
            <a:off x="7721421" y="4883462"/>
            <a:ext cx="208474" cy="20813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FFFF"/>
              </a:solidFill>
            </a:endParaRPr>
          </a:p>
        </p:txBody>
      </p:sp>
      <p:pic>
        <p:nvPicPr>
          <p:cNvPr id="41" name="Imagem 41" descr="Uma imagem com pessoa, interior, homem, em pé&#10;&#10;Descrição gerada automaticamente">
            <a:extLst>
              <a:ext uri="{FF2B5EF4-FFF2-40B4-BE49-F238E27FC236}">
                <a16:creationId xmlns:a16="http://schemas.microsoft.com/office/drawing/2014/main" id="{C144F985-F758-46BF-8FE9-E8BCF9312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82" t="23529" r="17254" b="3644"/>
          <a:stretch/>
        </p:blipFill>
        <p:spPr>
          <a:xfrm>
            <a:off x="5742055" y="2650751"/>
            <a:ext cx="843190" cy="1276353"/>
          </a:xfrm>
          <a:prstGeom prst="rect">
            <a:avLst/>
          </a:prstGeom>
        </p:spPr>
      </p:pic>
      <p:pic>
        <p:nvPicPr>
          <p:cNvPr id="42" name="Imagem 42" descr="Uma imagem com pessoa, homem, interior, em pé&#10;&#10;Descrição gerada automaticamente">
            <a:extLst>
              <a:ext uri="{FF2B5EF4-FFF2-40B4-BE49-F238E27FC236}">
                <a16:creationId xmlns:a16="http://schemas.microsoft.com/office/drawing/2014/main" id="{CC94FD42-A76B-499E-8E42-2F20EF1C2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18" t="3955" r="37867" b="19816"/>
          <a:stretch/>
        </p:blipFill>
        <p:spPr>
          <a:xfrm>
            <a:off x="2746811" y="2569928"/>
            <a:ext cx="857413" cy="1280415"/>
          </a:xfrm>
          <a:prstGeom prst="rect">
            <a:avLst/>
          </a:prstGeom>
        </p:spPr>
      </p:pic>
      <p:pic>
        <p:nvPicPr>
          <p:cNvPr id="44" name="Imagem 44" descr="Uma imagem com pessoa, interior, homem, jovem&#10;&#10;Descrição gerada automaticamente">
            <a:extLst>
              <a:ext uri="{FF2B5EF4-FFF2-40B4-BE49-F238E27FC236}">
                <a16:creationId xmlns:a16="http://schemas.microsoft.com/office/drawing/2014/main" id="{25265311-A245-48D2-8C77-3839190EB9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45" t="5028" r="3537" b="10810"/>
          <a:stretch/>
        </p:blipFill>
        <p:spPr>
          <a:xfrm>
            <a:off x="4071692" y="4989139"/>
            <a:ext cx="843190" cy="1242546"/>
          </a:xfrm>
          <a:prstGeom prst="rect">
            <a:avLst/>
          </a:prstGeom>
        </p:spPr>
      </p:pic>
      <p:pic>
        <p:nvPicPr>
          <p:cNvPr id="45" name="Imagem 45" descr="Uma imagem com pessoa, interior, sorriso, homem&#10;&#10;Descrição gerada automaticamente">
            <a:extLst>
              <a:ext uri="{FF2B5EF4-FFF2-40B4-BE49-F238E27FC236}">
                <a16:creationId xmlns:a16="http://schemas.microsoft.com/office/drawing/2014/main" id="{83D72102-B149-4887-92A7-5FC4663EF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4407" y="5008189"/>
            <a:ext cx="847725" cy="73818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Imagem 41" descr="Uma imagem com pessoa, interior, homem, em pé&#10;&#10;Descrição gerada automaticamente">
            <a:extLst>
              <a:ext uri="{FF2B5EF4-FFF2-40B4-BE49-F238E27FC236}">
                <a16:creationId xmlns:a16="http://schemas.microsoft.com/office/drawing/2014/main" id="{73F56BD5-0F5F-4855-87CB-538518C3C2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482" t="23529" r="17254" b="3644"/>
          <a:stretch/>
        </p:blipFill>
        <p:spPr>
          <a:xfrm>
            <a:off x="8709093" y="2684089"/>
            <a:ext cx="843190" cy="1276353"/>
          </a:xfrm>
          <a:prstGeom prst="rect">
            <a:avLst/>
          </a:prstGeom>
        </p:spPr>
      </p:pic>
      <p:sp>
        <p:nvSpPr>
          <p:cNvPr id="38" name="Triângulo retângulo 37">
            <a:extLst>
              <a:ext uri="{FF2B5EF4-FFF2-40B4-BE49-F238E27FC236}">
                <a16:creationId xmlns:a16="http://schemas.microsoft.com/office/drawing/2014/main" id="{BC43DAB9-84CE-4542-92D9-7584B10E43A3}"/>
              </a:ext>
            </a:extLst>
          </p:cNvPr>
          <p:cNvSpPr/>
          <p:nvPr/>
        </p:nvSpPr>
        <p:spPr>
          <a:xfrm rot="5400000">
            <a:off x="4766165" y="4819230"/>
            <a:ext cx="208474" cy="20813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15F6453-B7F0-43BB-8758-2E88273E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53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554158F-1FE7-48FE-BC9E-7265A39ED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801531"/>
              </p:ext>
            </p:extLst>
          </p:nvPr>
        </p:nvGraphicFramePr>
        <p:xfrm>
          <a:off x="1285875" y="2286000"/>
          <a:ext cx="9381869" cy="291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8425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1859175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48377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29216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07128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714416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12032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App </a:t>
                      </a:r>
                      <a:r>
                        <a:rPr lang="pt-PT" sz="1400" dirty="0" err="1"/>
                        <a:t>Development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Francisco Fernandes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João Teixeira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12h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10h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Concluído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9964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7EFC0AB-199C-4EB1-A9D7-CB4E9461B767}"/>
              </a:ext>
            </a:extLst>
          </p:cNvPr>
          <p:cNvSpPr txBox="1"/>
          <p:nvPr/>
        </p:nvSpPr>
        <p:spPr>
          <a:xfrm>
            <a:off x="928777" y="914401"/>
            <a:ext cx="6164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6829A6-FA90-432C-91FA-4C4D22563DAE}"/>
              </a:ext>
            </a:extLst>
          </p:cNvPr>
          <p:cNvSpPr/>
          <p:nvPr/>
        </p:nvSpPr>
        <p:spPr>
          <a:xfrm>
            <a:off x="1051524" y="1475655"/>
            <a:ext cx="4045488" cy="86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CB484EE-137B-482A-AC1C-15D4140F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3575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DACE33B-77A1-4814-96F3-368D808D57E9}"/>
              </a:ext>
            </a:extLst>
          </p:cNvPr>
          <p:cNvSpPr txBox="1"/>
          <p:nvPr/>
        </p:nvSpPr>
        <p:spPr>
          <a:xfrm>
            <a:off x="928777" y="914401"/>
            <a:ext cx="55324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AMBIENTE</a:t>
            </a:r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A45321-6FBF-466B-9AD4-B1DE97AA3522}"/>
              </a:ext>
            </a:extLst>
          </p:cNvPr>
          <p:cNvSpPr/>
          <p:nvPr/>
        </p:nvSpPr>
        <p:spPr>
          <a:xfrm>
            <a:off x="1022949" y="1470893"/>
            <a:ext cx="2024302" cy="910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2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7DA1BA10-468A-4352-BDDA-A1D26645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629" y="3505812"/>
            <a:ext cx="943689" cy="1434545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45852C71-9358-474C-8F52-B87002FC389E}"/>
              </a:ext>
            </a:extLst>
          </p:cNvPr>
          <p:cNvSpPr/>
          <p:nvPr/>
        </p:nvSpPr>
        <p:spPr>
          <a:xfrm>
            <a:off x="5999215" y="2811342"/>
            <a:ext cx="1504158" cy="55479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NUNO TIAGO</a:t>
            </a:r>
          </a:p>
        </p:txBody>
      </p:sp>
      <p:pic>
        <p:nvPicPr>
          <p:cNvPr id="56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7E6F3663-E22E-45B0-9BC7-CEF14237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420" y="3577698"/>
            <a:ext cx="943689" cy="1434545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8" name="Retângulo 57">
            <a:extLst>
              <a:ext uri="{FF2B5EF4-FFF2-40B4-BE49-F238E27FC236}">
                <a16:creationId xmlns:a16="http://schemas.microsoft.com/office/drawing/2014/main" id="{74B3F8A7-50BD-4D25-AE89-703441F341BE}"/>
              </a:ext>
            </a:extLst>
          </p:cNvPr>
          <p:cNvSpPr/>
          <p:nvPr/>
        </p:nvSpPr>
        <p:spPr>
          <a:xfrm>
            <a:off x="9306006" y="2883228"/>
            <a:ext cx="1504158" cy="55479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DIOGO SOBREIRA</a:t>
            </a:r>
          </a:p>
        </p:txBody>
      </p:sp>
      <p:pic>
        <p:nvPicPr>
          <p:cNvPr id="60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0BEF315F-5277-48AF-99CD-9F80F6912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1" y="3419547"/>
            <a:ext cx="943689" cy="1434545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2" name="Retângulo 61">
            <a:extLst>
              <a:ext uri="{FF2B5EF4-FFF2-40B4-BE49-F238E27FC236}">
                <a16:creationId xmlns:a16="http://schemas.microsoft.com/office/drawing/2014/main" id="{17C4529E-381B-4672-B3BA-ADA8C15BA899}"/>
              </a:ext>
            </a:extLst>
          </p:cNvPr>
          <p:cNvSpPr/>
          <p:nvPr/>
        </p:nvSpPr>
        <p:spPr>
          <a:xfrm>
            <a:off x="2663667" y="2725077"/>
            <a:ext cx="1504158" cy="55479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MÁRIO DANIEL</a:t>
            </a:r>
          </a:p>
        </p:txBody>
      </p:sp>
      <p:pic>
        <p:nvPicPr>
          <p:cNvPr id="64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2571A69E-FC50-4436-BF3C-FE5CD83DE4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0" t="18206" r="26250" b="25215"/>
          <a:stretch/>
        </p:blipFill>
        <p:spPr>
          <a:xfrm>
            <a:off x="5219881" y="3505812"/>
            <a:ext cx="942976" cy="14335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6" name="Imagem 58" descr="Uma imagem com pessoa, mulher, mesa, propriedade&#10;&#10;Descrição gerada automaticamente">
            <a:extLst>
              <a:ext uri="{FF2B5EF4-FFF2-40B4-BE49-F238E27FC236}">
                <a16:creationId xmlns:a16="http://schemas.microsoft.com/office/drawing/2014/main" id="{5779F80E-13D3-4116-875D-22CF151F33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" t="1788" r="19419" b="15359"/>
          <a:stretch/>
        </p:blipFill>
        <p:spPr>
          <a:xfrm>
            <a:off x="1884081" y="3421390"/>
            <a:ext cx="943637" cy="143122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8" name="Imagem 59" descr="Uma imagem com pessoa, mulher, verde, neve&#10;&#10;Descrição gerada automaticamente">
            <a:extLst>
              <a:ext uri="{FF2B5EF4-FFF2-40B4-BE49-F238E27FC236}">
                <a16:creationId xmlns:a16="http://schemas.microsoft.com/office/drawing/2014/main" id="{5F78E38E-B66A-49E6-B78B-998FB6276F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59" t="29890" r="24572" b="13531"/>
          <a:stretch/>
        </p:blipFill>
        <p:spPr>
          <a:xfrm>
            <a:off x="8526420" y="3577698"/>
            <a:ext cx="942979" cy="143351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76" name="Imagem 76" descr="Uma imagem com interior, pessoa, fotografia, frente&#10;&#10;Descrição gerada automaticamente">
            <a:extLst>
              <a:ext uri="{FF2B5EF4-FFF2-40B4-BE49-F238E27FC236}">
                <a16:creationId xmlns:a16="http://schemas.microsoft.com/office/drawing/2014/main" id="{2177184E-2595-412D-9E09-6D3E541414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031" t="14811" r="28683" b="8696"/>
          <a:stretch/>
        </p:blipFill>
        <p:spPr>
          <a:xfrm>
            <a:off x="8526420" y="3577698"/>
            <a:ext cx="941145" cy="1452335"/>
          </a:xfrm>
          <a:prstGeom prst="rect">
            <a:avLst/>
          </a:prstGeom>
        </p:spPr>
      </p:pic>
      <p:pic>
        <p:nvPicPr>
          <p:cNvPr id="77" name="Imagem 77" descr="Uma imagem com pessoa, homem, interior, vestuário&#10;&#10;Descrição gerada automaticamente">
            <a:extLst>
              <a:ext uri="{FF2B5EF4-FFF2-40B4-BE49-F238E27FC236}">
                <a16:creationId xmlns:a16="http://schemas.microsoft.com/office/drawing/2014/main" id="{B8D65BEF-39C9-4487-A9DB-0D7D4DE38A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0" t="3584" r="-980" b="3395"/>
          <a:stretch/>
        </p:blipFill>
        <p:spPr>
          <a:xfrm>
            <a:off x="1884081" y="3419547"/>
            <a:ext cx="966790" cy="1435362"/>
          </a:xfrm>
          <a:prstGeom prst="rect">
            <a:avLst/>
          </a:prstGeom>
        </p:spPr>
      </p:pic>
      <p:sp>
        <p:nvSpPr>
          <p:cNvPr id="70" name="Triângulo retângulo 69">
            <a:extLst>
              <a:ext uri="{FF2B5EF4-FFF2-40B4-BE49-F238E27FC236}">
                <a16:creationId xmlns:a16="http://schemas.microsoft.com/office/drawing/2014/main" id="{B831FB86-7921-498D-9C48-ABD591A8C85B}"/>
              </a:ext>
            </a:extLst>
          </p:cNvPr>
          <p:cNvSpPr/>
          <p:nvPr/>
        </p:nvSpPr>
        <p:spPr>
          <a:xfrm rot="5400000">
            <a:off x="2661141" y="3277908"/>
            <a:ext cx="233319" cy="232898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" name="Triângulo retângulo 73">
            <a:extLst>
              <a:ext uri="{FF2B5EF4-FFF2-40B4-BE49-F238E27FC236}">
                <a16:creationId xmlns:a16="http://schemas.microsoft.com/office/drawing/2014/main" id="{90344356-EE02-43B2-AAF4-B5E9549408FA}"/>
              </a:ext>
            </a:extLst>
          </p:cNvPr>
          <p:cNvSpPr/>
          <p:nvPr/>
        </p:nvSpPr>
        <p:spPr>
          <a:xfrm rot="5400000">
            <a:off x="9303480" y="3436059"/>
            <a:ext cx="233319" cy="232898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76FC4E4-D63D-42C9-8D8F-696E49F8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12</a:t>
            </a:fld>
            <a:endParaRPr lang="pt-PT"/>
          </a:p>
        </p:txBody>
      </p:sp>
      <p:pic>
        <p:nvPicPr>
          <p:cNvPr id="3" name="Imagem 3" descr="Uma imagem com pessoa, homem, interior, vestuário&#10;&#10;Descrição gerada automaticamente">
            <a:extLst>
              <a:ext uri="{FF2B5EF4-FFF2-40B4-BE49-F238E27FC236}">
                <a16:creationId xmlns:a16="http://schemas.microsoft.com/office/drawing/2014/main" id="{FF371C3C-5109-49DF-A14A-0A6B4B4EB2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01" t="5974" r="5138" b="21635"/>
          <a:stretch/>
        </p:blipFill>
        <p:spPr>
          <a:xfrm>
            <a:off x="5219881" y="3505812"/>
            <a:ext cx="943822" cy="1434219"/>
          </a:xfrm>
          <a:prstGeom prst="rect">
            <a:avLst/>
          </a:prstGeom>
        </p:spPr>
      </p:pic>
      <p:sp>
        <p:nvSpPr>
          <p:cNvPr id="72" name="Triângulo retângulo 71">
            <a:extLst>
              <a:ext uri="{FF2B5EF4-FFF2-40B4-BE49-F238E27FC236}">
                <a16:creationId xmlns:a16="http://schemas.microsoft.com/office/drawing/2014/main" id="{E464FDE7-BB5A-4941-9B60-8240E7284DA6}"/>
              </a:ext>
            </a:extLst>
          </p:cNvPr>
          <p:cNvSpPr/>
          <p:nvPr/>
        </p:nvSpPr>
        <p:spPr>
          <a:xfrm rot="5400000">
            <a:off x="5996689" y="3364173"/>
            <a:ext cx="233319" cy="232898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65238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3549327-A526-439B-8545-62B543F82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376231"/>
              </p:ext>
            </p:extLst>
          </p:nvPr>
        </p:nvGraphicFramePr>
        <p:xfrm>
          <a:off x="1266286" y="2126411"/>
          <a:ext cx="9696623" cy="2490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10091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33549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73810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14077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4385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3071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PowerPoint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Mário Daniel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30 min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1143162">
                <a:tc>
                  <a:txBody>
                    <a:bodyPr/>
                    <a:lstStyle/>
                    <a:p>
                      <a:pPr algn="ctr"/>
                      <a:endParaRPr lang="pt-PT" sz="1400" err="1"/>
                    </a:p>
                  </a:txBody>
                  <a:tcPr marL="167640" marR="167640" marT="83820" marB="838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B11BE88-E457-4274-80A5-2F7F7E314EA6}"/>
              </a:ext>
            </a:extLst>
          </p:cNvPr>
          <p:cNvSpPr txBox="1"/>
          <p:nvPr/>
        </p:nvSpPr>
        <p:spPr>
          <a:xfrm>
            <a:off x="928777" y="914401"/>
            <a:ext cx="44972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C7D2728-0A96-4C57-A5B8-CCF01DA23FD6}"/>
              </a:ext>
            </a:extLst>
          </p:cNvPr>
          <p:cNvSpPr/>
          <p:nvPr/>
        </p:nvSpPr>
        <p:spPr>
          <a:xfrm>
            <a:off x="1051524" y="1475655"/>
            <a:ext cx="4035963" cy="862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F1E5BB78-8E7A-4E51-B677-9F3D2B3DB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0670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E8EF8A9-058F-4E98-87CC-9C0481EF4271}"/>
              </a:ext>
            </a:extLst>
          </p:cNvPr>
          <p:cNvSpPr txBox="1"/>
          <p:nvPr/>
        </p:nvSpPr>
        <p:spPr>
          <a:xfrm>
            <a:off x="928777" y="914401"/>
            <a:ext cx="55324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QUALIDADE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382F7E-0AC6-4C99-8B67-3125F08ECC54}"/>
              </a:ext>
            </a:extLst>
          </p:cNvPr>
          <p:cNvSpPr/>
          <p:nvPr/>
        </p:nvSpPr>
        <p:spPr>
          <a:xfrm>
            <a:off x="1051524" y="1475655"/>
            <a:ext cx="2210039" cy="86264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5759DB97-9422-498D-AD38-28AF7AAE0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629" y="3505812"/>
            <a:ext cx="943689" cy="1434545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C74EC81-56A9-43F7-8F6C-C961D886D99A}"/>
              </a:ext>
            </a:extLst>
          </p:cNvPr>
          <p:cNvSpPr/>
          <p:nvPr/>
        </p:nvSpPr>
        <p:spPr>
          <a:xfrm>
            <a:off x="5999215" y="2811342"/>
            <a:ext cx="1504158" cy="554792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JOÃO NEVES</a:t>
            </a:r>
          </a:p>
        </p:txBody>
      </p:sp>
      <p:pic>
        <p:nvPicPr>
          <p:cNvPr id="13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6BEA0590-6E6E-449D-BCA6-04691244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420" y="3577698"/>
            <a:ext cx="943689" cy="1434545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2BBF1752-C3AF-45FD-9B5A-9CE0FCA39145}"/>
              </a:ext>
            </a:extLst>
          </p:cNvPr>
          <p:cNvSpPr/>
          <p:nvPr/>
        </p:nvSpPr>
        <p:spPr>
          <a:xfrm>
            <a:off x="9306006" y="2883228"/>
            <a:ext cx="1504158" cy="554792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MARIANA LORETO</a:t>
            </a:r>
          </a:p>
        </p:txBody>
      </p:sp>
      <p:pic>
        <p:nvPicPr>
          <p:cNvPr id="17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9E0B7520-7CBD-4EE4-8F80-80A6737B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1" y="3419547"/>
            <a:ext cx="943689" cy="1434545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5F96ED1-CABD-44CE-B4E6-9D5959C44BDA}"/>
              </a:ext>
            </a:extLst>
          </p:cNvPr>
          <p:cNvSpPr/>
          <p:nvPr/>
        </p:nvSpPr>
        <p:spPr>
          <a:xfrm>
            <a:off x="2663667" y="2725077"/>
            <a:ext cx="1504158" cy="554792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MARCELO COELHO</a:t>
            </a:r>
          </a:p>
        </p:txBody>
      </p:sp>
      <p:pic>
        <p:nvPicPr>
          <p:cNvPr id="21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CE3AB4F2-A0D0-41B8-B795-E878D9A905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0" t="18206" r="26250" b="25215"/>
          <a:stretch/>
        </p:blipFill>
        <p:spPr>
          <a:xfrm>
            <a:off x="5219881" y="3505812"/>
            <a:ext cx="942976" cy="1433500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23" name="Imagem 58" descr="Uma imagem com pessoa, mulher, mesa, propriedade&#10;&#10;Descrição gerada automaticamente">
            <a:extLst>
              <a:ext uri="{FF2B5EF4-FFF2-40B4-BE49-F238E27FC236}">
                <a16:creationId xmlns:a16="http://schemas.microsoft.com/office/drawing/2014/main" id="{B364B5C3-E58D-4C21-8BE9-43825F72CB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" t="1788" r="19419" b="15359"/>
          <a:stretch/>
        </p:blipFill>
        <p:spPr>
          <a:xfrm>
            <a:off x="1884081" y="3421390"/>
            <a:ext cx="943637" cy="1431225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25" name="Imagem 59" descr="Uma imagem com pessoa, mulher, verde, neve&#10;&#10;Descrição gerada automaticamente">
            <a:extLst>
              <a:ext uri="{FF2B5EF4-FFF2-40B4-BE49-F238E27FC236}">
                <a16:creationId xmlns:a16="http://schemas.microsoft.com/office/drawing/2014/main" id="{2A81198D-8291-4A60-82FE-A6B8176215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59" t="29890" r="24572" b="13531"/>
          <a:stretch/>
        </p:blipFill>
        <p:spPr>
          <a:xfrm>
            <a:off x="8526420" y="3577698"/>
            <a:ext cx="942979" cy="1433515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32" name="Imagem 32" descr="Uma imagem com pessoa, interior, homem, vídeo&#10;&#10;Descrição gerada automaticamente">
            <a:extLst>
              <a:ext uri="{FF2B5EF4-FFF2-40B4-BE49-F238E27FC236}">
                <a16:creationId xmlns:a16="http://schemas.microsoft.com/office/drawing/2014/main" id="{32312546-7840-44E4-B567-4D43E19D23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7" t="4794" r="11364" b="4076"/>
          <a:stretch/>
        </p:blipFill>
        <p:spPr>
          <a:xfrm>
            <a:off x="5219629" y="3505812"/>
            <a:ext cx="943465" cy="1435095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B306CE9B-7768-4128-A1AC-28DD1B9FC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703" t="-907" r="14490" b="980"/>
          <a:stretch/>
        </p:blipFill>
        <p:spPr>
          <a:xfrm rot="16200000">
            <a:off x="1618817" y="3657251"/>
            <a:ext cx="1462946" cy="969246"/>
          </a:xfrm>
        </p:spPr>
      </p:pic>
      <p:sp>
        <p:nvSpPr>
          <p:cNvPr id="27" name="Triângulo retângulo 26">
            <a:extLst>
              <a:ext uri="{FF2B5EF4-FFF2-40B4-BE49-F238E27FC236}">
                <a16:creationId xmlns:a16="http://schemas.microsoft.com/office/drawing/2014/main" id="{676DD24F-2E8A-4612-A073-4C433019E3CF}"/>
              </a:ext>
            </a:extLst>
          </p:cNvPr>
          <p:cNvSpPr/>
          <p:nvPr/>
        </p:nvSpPr>
        <p:spPr>
          <a:xfrm rot="5400000">
            <a:off x="2661141" y="3277908"/>
            <a:ext cx="233319" cy="232898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61944AE-B242-45D5-B205-626DBE1D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14</a:t>
            </a:fld>
            <a:endParaRPr lang="pt-PT"/>
          </a:p>
        </p:txBody>
      </p:sp>
      <p:pic>
        <p:nvPicPr>
          <p:cNvPr id="5" name="Imagem 5" descr="Uma imagem com pessoa, vestuário, mulher, sorriso&#10;&#10;Descrição gerada automaticamente">
            <a:extLst>
              <a:ext uri="{FF2B5EF4-FFF2-40B4-BE49-F238E27FC236}">
                <a16:creationId xmlns:a16="http://schemas.microsoft.com/office/drawing/2014/main" id="{784163D8-5491-4EE0-80CF-CFDC62219F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654" r="19065" b="-122"/>
          <a:stretch/>
        </p:blipFill>
        <p:spPr>
          <a:xfrm>
            <a:off x="8526420" y="3575962"/>
            <a:ext cx="942977" cy="1431838"/>
          </a:xfrm>
          <a:prstGeom prst="rect">
            <a:avLst/>
          </a:prstGeom>
        </p:spPr>
      </p:pic>
      <p:sp>
        <p:nvSpPr>
          <p:cNvPr id="31" name="Triângulo retângulo 30">
            <a:extLst>
              <a:ext uri="{FF2B5EF4-FFF2-40B4-BE49-F238E27FC236}">
                <a16:creationId xmlns:a16="http://schemas.microsoft.com/office/drawing/2014/main" id="{D4AFE0A2-049D-4060-98DB-B1C6102AAB5C}"/>
              </a:ext>
            </a:extLst>
          </p:cNvPr>
          <p:cNvSpPr/>
          <p:nvPr/>
        </p:nvSpPr>
        <p:spPr>
          <a:xfrm rot="5400000">
            <a:off x="9303480" y="3436059"/>
            <a:ext cx="233319" cy="232898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Triângulo retângulo 28">
            <a:extLst>
              <a:ext uri="{FF2B5EF4-FFF2-40B4-BE49-F238E27FC236}">
                <a16:creationId xmlns:a16="http://schemas.microsoft.com/office/drawing/2014/main" id="{81D5566B-FAB1-4EC7-9E7C-1AD3AD85BC61}"/>
              </a:ext>
            </a:extLst>
          </p:cNvPr>
          <p:cNvSpPr/>
          <p:nvPr/>
        </p:nvSpPr>
        <p:spPr>
          <a:xfrm rot="5400000">
            <a:off x="5996689" y="3364173"/>
            <a:ext cx="233319" cy="232898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535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8704799-12BC-4D1A-9764-66D5B779B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55556"/>
              </p:ext>
            </p:extLst>
          </p:nvPr>
        </p:nvGraphicFramePr>
        <p:xfrm>
          <a:off x="1266286" y="2126411"/>
          <a:ext cx="9696621" cy="2490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10090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33549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73809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14077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4385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3070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1143162">
                <a:tc>
                  <a:txBody>
                    <a:bodyPr/>
                    <a:lstStyle/>
                    <a:p>
                      <a:pPr algn="ctr"/>
                      <a:endParaRPr lang="pt-PT" sz="1400" err="1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7C24484D-1D0B-4C15-BD75-0215A92568FC}"/>
              </a:ext>
            </a:extLst>
          </p:cNvPr>
          <p:cNvSpPr txBox="1"/>
          <p:nvPr/>
        </p:nvSpPr>
        <p:spPr>
          <a:xfrm>
            <a:off x="928777" y="914401"/>
            <a:ext cx="66250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345FA7B-57DF-4A67-9606-8C7C337B3CED}"/>
              </a:ext>
            </a:extLst>
          </p:cNvPr>
          <p:cNvSpPr/>
          <p:nvPr/>
        </p:nvSpPr>
        <p:spPr>
          <a:xfrm>
            <a:off x="1051524" y="1475655"/>
            <a:ext cx="4035963" cy="86264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F6E8185-DC5E-4911-A770-3D26366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15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E8B06EF-3A59-448A-B27C-AECF0C8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da semana 7</a:t>
            </a:r>
          </a:p>
        </p:txBody>
      </p:sp>
    </p:spTree>
    <p:extLst>
      <p:ext uri="{BB962C8B-B14F-4D97-AF65-F5344CB8AC3E}">
        <p14:creationId xmlns:p14="http://schemas.microsoft.com/office/powerpoint/2010/main" val="350815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120B62-9787-4DDE-8B11-1D004B9F68D2}"/>
              </a:ext>
            </a:extLst>
          </p:cNvPr>
          <p:cNvSpPr/>
          <p:nvPr/>
        </p:nvSpPr>
        <p:spPr>
          <a:xfrm>
            <a:off x="2875" y="-4313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2ED18-1256-4D65-BC40-F56BB4B71036}"/>
              </a:ext>
            </a:extLst>
          </p:cNvPr>
          <p:cNvSpPr txBox="1"/>
          <p:nvPr/>
        </p:nvSpPr>
        <p:spPr>
          <a:xfrm>
            <a:off x="813758" y="3027873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solidFill>
                  <a:srgbClr val="FFFFFF"/>
                </a:solidFill>
                <a:cs typeface="Calibri"/>
              </a:rPr>
              <a:t>FIM DA APRESENTAÇÃO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C752EE-1B0D-49D2-8D43-623157924BBB}"/>
              </a:ext>
            </a:extLst>
          </p:cNvPr>
          <p:cNvSpPr txBox="1"/>
          <p:nvPr/>
        </p:nvSpPr>
        <p:spPr>
          <a:xfrm>
            <a:off x="813756" y="5831457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>
                <a:solidFill>
                  <a:srgbClr val="FFFFFF"/>
                </a:solidFill>
                <a:cs typeface="Calibri"/>
              </a:rPr>
              <a:t>ENGENHARIA DE SOFTWARE 2020-2021</a:t>
            </a:r>
          </a:p>
        </p:txBody>
      </p:sp>
      <p:pic>
        <p:nvPicPr>
          <p:cNvPr id="13" name="Imagem 10">
            <a:extLst>
              <a:ext uri="{FF2B5EF4-FFF2-40B4-BE49-F238E27FC236}">
                <a16:creationId xmlns:a16="http://schemas.microsoft.com/office/drawing/2014/main" id="{8231907D-3DFE-4199-8380-06CC9667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34" y="5575293"/>
            <a:ext cx="2743200" cy="768245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B2022918-2C92-487D-AB58-E2FFF674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509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5B95445-D80D-47B8-8DF7-171712B8DC37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PELOUROS</a:t>
            </a:r>
            <a:endParaRPr lang="pt-PT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AEB4C3E0-EC3F-4342-86F5-2C87860A3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7105" y="2285701"/>
            <a:ext cx="5799827" cy="40206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>
                <a:cs typeface="Calibri"/>
              </a:rPr>
              <a:t>GP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REQ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IMP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TST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GEST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AMB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QUA</a:t>
            </a:r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79151077-B781-4F84-B332-50E39496F7D0}"/>
              </a:ext>
            </a:extLst>
          </p:cNvPr>
          <p:cNvSpPr txBox="1">
            <a:spLocks/>
          </p:cNvSpPr>
          <p:nvPr/>
        </p:nvSpPr>
        <p:spPr>
          <a:xfrm>
            <a:off x="4699957" y="2294327"/>
            <a:ext cx="5799827" cy="40206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Gestão de Projeto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Requisitos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Implementação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Testes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Gestão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Ambiente</a:t>
            </a:r>
          </a:p>
          <a:p>
            <a:pPr marL="0" indent="0">
              <a:buNone/>
            </a:pPr>
            <a:r>
              <a:rPr lang="pt-PT">
                <a:cs typeface="Calibri"/>
              </a:rPr>
              <a:t>Qualidade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782D10-5F51-475B-A971-289F83577CC5}"/>
              </a:ext>
            </a:extLst>
          </p:cNvPr>
          <p:cNvSpPr/>
          <p:nvPr/>
        </p:nvSpPr>
        <p:spPr>
          <a:xfrm>
            <a:off x="3035599" y="2467693"/>
            <a:ext cx="1394603" cy="86264"/>
          </a:xfrm>
          <a:prstGeom prst="rect">
            <a:avLst/>
          </a:prstGeom>
          <a:solidFill>
            <a:srgbClr val="3AC2A4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8837DBE-9A97-454B-95F2-64DDDD3CAA96}"/>
              </a:ext>
            </a:extLst>
          </p:cNvPr>
          <p:cNvSpPr/>
          <p:nvPr/>
        </p:nvSpPr>
        <p:spPr>
          <a:xfrm>
            <a:off x="3035598" y="2956523"/>
            <a:ext cx="1394603" cy="86264"/>
          </a:xfrm>
          <a:prstGeom prst="rect">
            <a:avLst/>
          </a:prstGeom>
          <a:solidFill>
            <a:schemeClr val="accent5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AF5F1AB-D871-44ED-A8CB-79B638C59F05}"/>
              </a:ext>
            </a:extLst>
          </p:cNvPr>
          <p:cNvSpPr/>
          <p:nvPr/>
        </p:nvSpPr>
        <p:spPr>
          <a:xfrm>
            <a:off x="3035597" y="3488485"/>
            <a:ext cx="1394603" cy="86264"/>
          </a:xfrm>
          <a:prstGeom prst="rect">
            <a:avLst/>
          </a:prstGeom>
          <a:solidFill>
            <a:srgbClr val="FF0000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F752734-20FD-48FA-9E1C-8C5991D38385}"/>
              </a:ext>
            </a:extLst>
          </p:cNvPr>
          <p:cNvSpPr/>
          <p:nvPr/>
        </p:nvSpPr>
        <p:spPr>
          <a:xfrm>
            <a:off x="3035596" y="4020447"/>
            <a:ext cx="1394603" cy="86264"/>
          </a:xfrm>
          <a:prstGeom prst="rect">
            <a:avLst/>
          </a:prstGeom>
          <a:solidFill>
            <a:schemeClr val="accent2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A92C157-2C50-4034-8AA7-A05848BF1889}"/>
              </a:ext>
            </a:extLst>
          </p:cNvPr>
          <p:cNvSpPr/>
          <p:nvPr/>
        </p:nvSpPr>
        <p:spPr>
          <a:xfrm>
            <a:off x="3035595" y="4494899"/>
            <a:ext cx="1394603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8C39671-3091-4731-82AB-E3880D5A1E26}"/>
              </a:ext>
            </a:extLst>
          </p:cNvPr>
          <p:cNvSpPr/>
          <p:nvPr/>
        </p:nvSpPr>
        <p:spPr>
          <a:xfrm>
            <a:off x="3035596" y="5026862"/>
            <a:ext cx="1394603" cy="86264"/>
          </a:xfrm>
          <a:prstGeom prst="rect">
            <a:avLst/>
          </a:prstGeom>
          <a:solidFill>
            <a:schemeClr val="accent2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C9AA1F6C-228E-4FC9-BA51-17145800008D}"/>
              </a:ext>
            </a:extLst>
          </p:cNvPr>
          <p:cNvSpPr/>
          <p:nvPr/>
        </p:nvSpPr>
        <p:spPr>
          <a:xfrm>
            <a:off x="3035595" y="5515692"/>
            <a:ext cx="1394603" cy="86264"/>
          </a:xfrm>
          <a:prstGeom prst="rect">
            <a:avLst/>
          </a:prstGeom>
          <a:solidFill>
            <a:schemeClr val="accent6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BD7680A-70B7-46A5-A66C-1C4FD515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z="1400" b="1" dirty="0" smtClean="0">
                <a:solidFill>
                  <a:schemeClr val="tx1"/>
                </a:solidFill>
              </a:rPr>
              <a:t>2</a:t>
            </a:fld>
            <a:endParaRPr lang="pt-PT" b="1" dirty="0">
              <a:solidFill>
                <a:schemeClr val="tx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3958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6963E190-B093-4B95-8DF8-9387774DE46A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RESPONSABILIDADES</a:t>
            </a:r>
          </a:p>
        </p:txBody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86CD6240-1933-4D76-95F4-83194D02B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448354"/>
              </p:ext>
            </p:extLst>
          </p:nvPr>
        </p:nvGraphicFramePr>
        <p:xfrm>
          <a:off x="1077151" y="2016338"/>
          <a:ext cx="9934477" cy="407923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77307">
                  <a:extLst>
                    <a:ext uri="{9D8B030D-6E8A-4147-A177-3AD203B41FA5}">
                      <a16:colId xmlns:a16="http://schemas.microsoft.com/office/drawing/2014/main" val="2509775194"/>
                    </a:ext>
                  </a:extLst>
                </a:gridCol>
                <a:gridCol w="967150">
                  <a:extLst>
                    <a:ext uri="{9D8B030D-6E8A-4147-A177-3AD203B41FA5}">
                      <a16:colId xmlns:a16="http://schemas.microsoft.com/office/drawing/2014/main" val="1672429302"/>
                    </a:ext>
                  </a:extLst>
                </a:gridCol>
                <a:gridCol w="952498">
                  <a:extLst>
                    <a:ext uri="{9D8B030D-6E8A-4147-A177-3AD203B41FA5}">
                      <a16:colId xmlns:a16="http://schemas.microsoft.com/office/drawing/2014/main" val="1032495321"/>
                    </a:ext>
                  </a:extLst>
                </a:gridCol>
                <a:gridCol w="967150">
                  <a:extLst>
                    <a:ext uri="{9D8B030D-6E8A-4147-A177-3AD203B41FA5}">
                      <a16:colId xmlns:a16="http://schemas.microsoft.com/office/drawing/2014/main" val="3052093230"/>
                    </a:ext>
                  </a:extLst>
                </a:gridCol>
                <a:gridCol w="1025767">
                  <a:extLst>
                    <a:ext uri="{9D8B030D-6E8A-4147-A177-3AD203B41FA5}">
                      <a16:colId xmlns:a16="http://schemas.microsoft.com/office/drawing/2014/main" val="4181561392"/>
                    </a:ext>
                  </a:extLst>
                </a:gridCol>
                <a:gridCol w="1040423">
                  <a:extLst>
                    <a:ext uri="{9D8B030D-6E8A-4147-A177-3AD203B41FA5}">
                      <a16:colId xmlns:a16="http://schemas.microsoft.com/office/drawing/2014/main" val="3058758811"/>
                    </a:ext>
                  </a:extLst>
                </a:gridCol>
                <a:gridCol w="967152">
                  <a:extLst>
                    <a:ext uri="{9D8B030D-6E8A-4147-A177-3AD203B41FA5}">
                      <a16:colId xmlns:a16="http://schemas.microsoft.com/office/drawing/2014/main" val="2642936429"/>
                    </a:ext>
                  </a:extLst>
                </a:gridCol>
                <a:gridCol w="937030">
                  <a:extLst>
                    <a:ext uri="{9D8B030D-6E8A-4147-A177-3AD203B41FA5}">
                      <a16:colId xmlns:a16="http://schemas.microsoft.com/office/drawing/2014/main" val="4008700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GP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REQ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GEST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IMP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TST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AMB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QUA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8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/>
                        <a:t>Organização dos colaboradores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694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/>
                        <a:t>Direção técnica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60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/>
                        <a:t>Contacto com o cliente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632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/>
                        <a:t>Contacto com o docente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4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/>
                        <a:t>Articulação entre pelouros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74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/>
                        <a:t>Produção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64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200"/>
                        <a:t>Testes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26945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200"/>
                        <a:t>Gestão de canais de comunicação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096731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200"/>
                        <a:t>Certificação da qualidade do produto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40320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PT" sz="1200"/>
                        <a:t>Revisão da documentação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pt-PT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58120"/>
                  </a:ext>
                </a:extLst>
              </a:tr>
            </a:tbl>
          </a:graphicData>
        </a:graphic>
      </p:graphicFrame>
      <p:sp>
        <p:nvSpPr>
          <p:cNvPr id="11" name="Losango 10">
            <a:extLst>
              <a:ext uri="{FF2B5EF4-FFF2-40B4-BE49-F238E27FC236}">
                <a16:creationId xmlns:a16="http://schemas.microsoft.com/office/drawing/2014/main" id="{12F7A963-BB31-486A-8A4A-BDA4E6F0A7A5}"/>
              </a:ext>
            </a:extLst>
          </p:cNvPr>
          <p:cNvSpPr/>
          <p:nvPr/>
        </p:nvSpPr>
        <p:spPr>
          <a:xfrm>
            <a:off x="4545760" y="2482790"/>
            <a:ext cx="186906" cy="186906"/>
          </a:xfrm>
          <a:prstGeom prst="diamond">
            <a:avLst/>
          </a:prstGeom>
          <a:solidFill>
            <a:srgbClr val="3AC2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Losango 12">
            <a:extLst>
              <a:ext uri="{FF2B5EF4-FFF2-40B4-BE49-F238E27FC236}">
                <a16:creationId xmlns:a16="http://schemas.microsoft.com/office/drawing/2014/main" id="{EEA60D3C-E337-4287-8998-B88A30A9CE47}"/>
              </a:ext>
            </a:extLst>
          </p:cNvPr>
          <p:cNvSpPr/>
          <p:nvPr/>
        </p:nvSpPr>
        <p:spPr>
          <a:xfrm>
            <a:off x="4545760" y="2851928"/>
            <a:ext cx="186906" cy="186906"/>
          </a:xfrm>
          <a:prstGeom prst="diamond">
            <a:avLst/>
          </a:prstGeom>
          <a:solidFill>
            <a:srgbClr val="3AC2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Losango 13">
            <a:extLst>
              <a:ext uri="{FF2B5EF4-FFF2-40B4-BE49-F238E27FC236}">
                <a16:creationId xmlns:a16="http://schemas.microsoft.com/office/drawing/2014/main" id="{96CF88E8-5167-4B8F-BE06-1623A11F8D48}"/>
              </a:ext>
            </a:extLst>
          </p:cNvPr>
          <p:cNvSpPr/>
          <p:nvPr/>
        </p:nvSpPr>
        <p:spPr>
          <a:xfrm>
            <a:off x="5503023" y="3218641"/>
            <a:ext cx="186906" cy="186906"/>
          </a:xfrm>
          <a:prstGeom prst="diamond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Losango 14">
            <a:extLst>
              <a:ext uri="{FF2B5EF4-FFF2-40B4-BE49-F238E27FC236}">
                <a16:creationId xmlns:a16="http://schemas.microsoft.com/office/drawing/2014/main" id="{B228A4BC-CC22-44A7-B039-D4862657049A}"/>
              </a:ext>
            </a:extLst>
          </p:cNvPr>
          <p:cNvSpPr/>
          <p:nvPr/>
        </p:nvSpPr>
        <p:spPr>
          <a:xfrm>
            <a:off x="5503022" y="3594877"/>
            <a:ext cx="186906" cy="186906"/>
          </a:xfrm>
          <a:prstGeom prst="diamond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Losango 15">
            <a:extLst>
              <a:ext uri="{FF2B5EF4-FFF2-40B4-BE49-F238E27FC236}">
                <a16:creationId xmlns:a16="http://schemas.microsoft.com/office/drawing/2014/main" id="{D89776A5-535C-46BC-B09D-25110B154309}"/>
              </a:ext>
            </a:extLst>
          </p:cNvPr>
          <p:cNvSpPr/>
          <p:nvPr/>
        </p:nvSpPr>
        <p:spPr>
          <a:xfrm>
            <a:off x="6469808" y="3971115"/>
            <a:ext cx="186906" cy="186906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Losango 16">
            <a:extLst>
              <a:ext uri="{FF2B5EF4-FFF2-40B4-BE49-F238E27FC236}">
                <a16:creationId xmlns:a16="http://schemas.microsoft.com/office/drawing/2014/main" id="{E9EF78EC-27E0-40E0-80FC-484FF44070FB}"/>
              </a:ext>
            </a:extLst>
          </p:cNvPr>
          <p:cNvSpPr/>
          <p:nvPr/>
        </p:nvSpPr>
        <p:spPr>
          <a:xfrm>
            <a:off x="7455646" y="4333064"/>
            <a:ext cx="186906" cy="186906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Losango 17">
            <a:extLst>
              <a:ext uri="{FF2B5EF4-FFF2-40B4-BE49-F238E27FC236}">
                <a16:creationId xmlns:a16="http://schemas.microsoft.com/office/drawing/2014/main" id="{D9D0DB2E-3CAB-4332-8C82-187CBCECA404}"/>
              </a:ext>
            </a:extLst>
          </p:cNvPr>
          <p:cNvSpPr/>
          <p:nvPr/>
        </p:nvSpPr>
        <p:spPr>
          <a:xfrm>
            <a:off x="8489107" y="4704538"/>
            <a:ext cx="186906" cy="186906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Losango 18">
            <a:extLst>
              <a:ext uri="{FF2B5EF4-FFF2-40B4-BE49-F238E27FC236}">
                <a16:creationId xmlns:a16="http://schemas.microsoft.com/office/drawing/2014/main" id="{CF5C40F0-B169-48E8-860C-C30FC8C7E597}"/>
              </a:ext>
            </a:extLst>
          </p:cNvPr>
          <p:cNvSpPr/>
          <p:nvPr/>
        </p:nvSpPr>
        <p:spPr>
          <a:xfrm>
            <a:off x="9484470" y="5090299"/>
            <a:ext cx="186906" cy="186906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Losango 19">
            <a:extLst>
              <a:ext uri="{FF2B5EF4-FFF2-40B4-BE49-F238E27FC236}">
                <a16:creationId xmlns:a16="http://schemas.microsoft.com/office/drawing/2014/main" id="{4608D868-6367-4110-A514-67B6E76060DE}"/>
              </a:ext>
            </a:extLst>
          </p:cNvPr>
          <p:cNvSpPr/>
          <p:nvPr/>
        </p:nvSpPr>
        <p:spPr>
          <a:xfrm>
            <a:off x="10432206" y="5442724"/>
            <a:ext cx="186906" cy="186906"/>
          </a:xfrm>
          <a:prstGeom prst="diamond">
            <a:avLst/>
          </a:prstGeom>
          <a:solidFill>
            <a:srgbClr val="DB37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Losango 20">
            <a:extLst>
              <a:ext uri="{FF2B5EF4-FFF2-40B4-BE49-F238E27FC236}">
                <a16:creationId xmlns:a16="http://schemas.microsoft.com/office/drawing/2014/main" id="{D117FFB4-9A9E-4A74-B38C-2C4AB4189BC7}"/>
              </a:ext>
            </a:extLst>
          </p:cNvPr>
          <p:cNvSpPr/>
          <p:nvPr/>
        </p:nvSpPr>
        <p:spPr>
          <a:xfrm>
            <a:off x="10432206" y="5823724"/>
            <a:ext cx="186906" cy="186906"/>
          </a:xfrm>
          <a:prstGeom prst="diamond">
            <a:avLst/>
          </a:prstGeom>
          <a:solidFill>
            <a:srgbClr val="DB37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Losango 21">
            <a:extLst>
              <a:ext uri="{FF2B5EF4-FFF2-40B4-BE49-F238E27FC236}">
                <a16:creationId xmlns:a16="http://schemas.microsoft.com/office/drawing/2014/main" id="{FECA3086-81AD-49AE-9F55-0BBA7E8511B9}"/>
              </a:ext>
            </a:extLst>
          </p:cNvPr>
          <p:cNvSpPr/>
          <p:nvPr/>
        </p:nvSpPr>
        <p:spPr>
          <a:xfrm>
            <a:off x="9484469" y="5823724"/>
            <a:ext cx="186906" cy="186906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Losango 22">
            <a:extLst>
              <a:ext uri="{FF2B5EF4-FFF2-40B4-BE49-F238E27FC236}">
                <a16:creationId xmlns:a16="http://schemas.microsoft.com/office/drawing/2014/main" id="{D6C04D70-397B-4491-BD64-A5C3342CA13E}"/>
              </a:ext>
            </a:extLst>
          </p:cNvPr>
          <p:cNvSpPr/>
          <p:nvPr/>
        </p:nvSpPr>
        <p:spPr>
          <a:xfrm>
            <a:off x="8489107" y="5823724"/>
            <a:ext cx="186906" cy="186906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Losango 23">
            <a:extLst>
              <a:ext uri="{FF2B5EF4-FFF2-40B4-BE49-F238E27FC236}">
                <a16:creationId xmlns:a16="http://schemas.microsoft.com/office/drawing/2014/main" id="{4480012C-77F2-4C37-A862-30E7A881913F}"/>
              </a:ext>
            </a:extLst>
          </p:cNvPr>
          <p:cNvSpPr/>
          <p:nvPr/>
        </p:nvSpPr>
        <p:spPr>
          <a:xfrm>
            <a:off x="7455645" y="5823725"/>
            <a:ext cx="186906" cy="186906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Losango 24">
            <a:extLst>
              <a:ext uri="{FF2B5EF4-FFF2-40B4-BE49-F238E27FC236}">
                <a16:creationId xmlns:a16="http://schemas.microsoft.com/office/drawing/2014/main" id="{C2533CCE-441B-4E2D-8E69-74AF155A6BE7}"/>
              </a:ext>
            </a:extLst>
          </p:cNvPr>
          <p:cNvSpPr/>
          <p:nvPr/>
        </p:nvSpPr>
        <p:spPr>
          <a:xfrm>
            <a:off x="6469808" y="5823726"/>
            <a:ext cx="186906" cy="186906"/>
          </a:xfrm>
          <a:prstGeom prst="diamon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Losango 25">
            <a:extLst>
              <a:ext uri="{FF2B5EF4-FFF2-40B4-BE49-F238E27FC236}">
                <a16:creationId xmlns:a16="http://schemas.microsoft.com/office/drawing/2014/main" id="{65B91721-BEC6-423D-9A81-191AB81E61E1}"/>
              </a:ext>
            </a:extLst>
          </p:cNvPr>
          <p:cNvSpPr/>
          <p:nvPr/>
        </p:nvSpPr>
        <p:spPr>
          <a:xfrm>
            <a:off x="5503021" y="5823727"/>
            <a:ext cx="186906" cy="186906"/>
          </a:xfrm>
          <a:prstGeom prst="diamond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Losango 26">
            <a:extLst>
              <a:ext uri="{FF2B5EF4-FFF2-40B4-BE49-F238E27FC236}">
                <a16:creationId xmlns:a16="http://schemas.microsoft.com/office/drawing/2014/main" id="{6625AE45-290B-4635-816C-CDB7CFF70375}"/>
              </a:ext>
            </a:extLst>
          </p:cNvPr>
          <p:cNvSpPr/>
          <p:nvPr/>
        </p:nvSpPr>
        <p:spPr>
          <a:xfrm>
            <a:off x="4545760" y="5823728"/>
            <a:ext cx="186906" cy="186906"/>
          </a:xfrm>
          <a:prstGeom prst="diamond">
            <a:avLst/>
          </a:prstGeom>
          <a:solidFill>
            <a:srgbClr val="3AC2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2876D3EF-4D72-47E5-A7D1-B6768820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pt-PT" b="1" dirty="0">
                <a:ea typeface="+mn-lt"/>
                <a:cs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0853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8924F0-745A-43FA-9C44-9142504D01BF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TEAM LEADER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AF61683-C4AD-4B23-9728-43BAFA8E35A5}"/>
              </a:ext>
            </a:extLst>
          </p:cNvPr>
          <p:cNvSpPr/>
          <p:nvPr/>
        </p:nvSpPr>
        <p:spPr>
          <a:xfrm>
            <a:off x="1051524" y="1475655"/>
            <a:ext cx="2659810" cy="86264"/>
          </a:xfrm>
          <a:prstGeom prst="rect">
            <a:avLst/>
          </a:prstGeom>
          <a:solidFill>
            <a:srgbClr val="3AC2A4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9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5DD2154F-EDC3-4890-A858-1AAE15F94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489" y="3164158"/>
            <a:ext cx="1633527" cy="2378876"/>
          </a:xfrm>
          <a:prstGeom prst="rect">
            <a:avLst/>
          </a:prstGeom>
          <a:ln w="38100" cap="sq">
            <a:solidFill>
              <a:srgbClr val="3AC2A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AE30BBEF-0930-42C7-B86D-6BA5A5E116F9}"/>
              </a:ext>
            </a:extLst>
          </p:cNvPr>
          <p:cNvSpPr/>
          <p:nvPr/>
        </p:nvSpPr>
        <p:spPr>
          <a:xfrm>
            <a:off x="4636867" y="2272326"/>
            <a:ext cx="3142444" cy="719842"/>
          </a:xfrm>
          <a:prstGeom prst="rect">
            <a:avLst/>
          </a:prstGeom>
          <a:solidFill>
            <a:srgbClr val="3AC2A4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2800">
                <a:cs typeface="Calibri"/>
              </a:rPr>
              <a:t>PEDRO RODRIGUES</a:t>
            </a:r>
            <a:endParaRPr lang="pt-PT"/>
          </a:p>
        </p:txBody>
      </p:sp>
      <p:pic>
        <p:nvPicPr>
          <p:cNvPr id="13" name="Imagem 16" descr="Uma imagem com pessoa, vestuário, gravata, pose&#10;&#10;Descrição gerada automaticamente">
            <a:extLst>
              <a:ext uri="{FF2B5EF4-FFF2-40B4-BE49-F238E27FC236}">
                <a16:creationId xmlns:a16="http://schemas.microsoft.com/office/drawing/2014/main" id="{6D082B83-C7FB-465C-9932-4D8E7C1019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5" t="3293" r="19399" b="-936"/>
          <a:stretch/>
        </p:blipFill>
        <p:spPr>
          <a:xfrm>
            <a:off x="3307367" y="3164389"/>
            <a:ext cx="1644025" cy="2396619"/>
          </a:xfrm>
          <a:prstGeom prst="rect">
            <a:avLst/>
          </a:prstGeom>
          <a:ln>
            <a:solidFill>
              <a:srgbClr val="3AC2A4"/>
            </a:solidFill>
          </a:ln>
        </p:spPr>
      </p:pic>
      <p:pic>
        <p:nvPicPr>
          <p:cNvPr id="16" name="Imagem 16" descr="Uma imagem com pessoa, interior, homem, jovem&#10;&#10;Descrição gerada automaticamente">
            <a:extLst>
              <a:ext uri="{FF2B5EF4-FFF2-40B4-BE49-F238E27FC236}">
                <a16:creationId xmlns:a16="http://schemas.microsoft.com/office/drawing/2014/main" id="{81EEC281-B127-4536-B290-0A945B8086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75" t="244" r="21773" b="16270"/>
          <a:stretch/>
        </p:blipFill>
        <p:spPr>
          <a:xfrm>
            <a:off x="3307910" y="3170160"/>
            <a:ext cx="1636371" cy="2412415"/>
          </a:xfrm>
          <a:prstGeom prst="rect">
            <a:avLst/>
          </a:prstGeom>
        </p:spPr>
      </p:pic>
      <p:sp>
        <p:nvSpPr>
          <p:cNvPr id="15" name="Triângulo retângulo 14">
            <a:extLst>
              <a:ext uri="{FF2B5EF4-FFF2-40B4-BE49-F238E27FC236}">
                <a16:creationId xmlns:a16="http://schemas.microsoft.com/office/drawing/2014/main" id="{2D5FEEDB-BF0F-4B3B-BD7D-005266334978}"/>
              </a:ext>
            </a:extLst>
          </p:cNvPr>
          <p:cNvSpPr/>
          <p:nvPr/>
        </p:nvSpPr>
        <p:spPr>
          <a:xfrm rot="5400000">
            <a:off x="4632666" y="2983363"/>
            <a:ext cx="399784" cy="399319"/>
          </a:xfrm>
          <a:prstGeom prst="rtTriangle">
            <a:avLst/>
          </a:prstGeom>
          <a:solidFill>
            <a:srgbClr val="3AC2A4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A49E948-6D24-418B-B70D-87B1ABFC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1700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A87DD16-E86C-4A2B-ABFE-FCB4FB8C9B83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GESTORA DE PROJETO</a:t>
            </a:r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AC1464-F61C-48FA-9DFF-D26EAE25FCB3}"/>
              </a:ext>
            </a:extLst>
          </p:cNvPr>
          <p:cNvSpPr/>
          <p:nvPr/>
        </p:nvSpPr>
        <p:spPr>
          <a:xfrm>
            <a:off x="1051524" y="1475655"/>
            <a:ext cx="4126300" cy="86264"/>
          </a:xfrm>
          <a:prstGeom prst="rect">
            <a:avLst/>
          </a:prstGeom>
          <a:solidFill>
            <a:srgbClr val="3AC2A4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Imagem 9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4788F2BD-05BB-40AC-BE61-E1AD0802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603" y="3164158"/>
            <a:ext cx="1633527" cy="2378876"/>
          </a:xfrm>
          <a:prstGeom prst="rect">
            <a:avLst/>
          </a:prstGeom>
          <a:ln w="38100" cap="sq">
            <a:solidFill>
              <a:srgbClr val="3AC2A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8180BFC-AB83-4280-9CDD-E7D0DCB7B419}"/>
              </a:ext>
            </a:extLst>
          </p:cNvPr>
          <p:cNvSpPr/>
          <p:nvPr/>
        </p:nvSpPr>
        <p:spPr>
          <a:xfrm>
            <a:off x="4560218" y="2331857"/>
            <a:ext cx="3954990" cy="654428"/>
          </a:xfrm>
          <a:prstGeom prst="rect">
            <a:avLst/>
          </a:prstGeom>
          <a:solidFill>
            <a:srgbClr val="3AC2A4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2800">
                <a:cs typeface="Calibri"/>
              </a:rPr>
              <a:t>ANA BEATRIZ MARQUES</a:t>
            </a:r>
          </a:p>
        </p:txBody>
      </p:sp>
      <p:pic>
        <p:nvPicPr>
          <p:cNvPr id="16" name="Imagem 16" descr="Uma imagem com pessoa, vestuário, gravata, pose&#10;&#10;Descrição gerada automaticamente">
            <a:extLst>
              <a:ext uri="{FF2B5EF4-FFF2-40B4-BE49-F238E27FC236}">
                <a16:creationId xmlns:a16="http://schemas.microsoft.com/office/drawing/2014/main" id="{618E34A5-CA02-4C10-B6AA-283C5A312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5" t="3293" r="19399" b="-936"/>
          <a:stretch/>
        </p:blipFill>
        <p:spPr>
          <a:xfrm>
            <a:off x="3235481" y="3164389"/>
            <a:ext cx="1644025" cy="2396619"/>
          </a:xfrm>
          <a:prstGeom prst="rect">
            <a:avLst/>
          </a:prstGeom>
          <a:ln>
            <a:solidFill>
              <a:srgbClr val="3AC2A4"/>
            </a:solidFill>
          </a:ln>
        </p:spPr>
      </p:pic>
      <p:sp>
        <p:nvSpPr>
          <p:cNvPr id="13" name="Triângulo retângulo 12">
            <a:extLst>
              <a:ext uri="{FF2B5EF4-FFF2-40B4-BE49-F238E27FC236}">
                <a16:creationId xmlns:a16="http://schemas.microsoft.com/office/drawing/2014/main" id="{EE786FC6-CA44-4DCC-8F90-9070FC4E422A}"/>
              </a:ext>
            </a:extLst>
          </p:cNvPr>
          <p:cNvSpPr/>
          <p:nvPr/>
        </p:nvSpPr>
        <p:spPr>
          <a:xfrm rot="5400000">
            <a:off x="4560780" y="2983363"/>
            <a:ext cx="395022" cy="404081"/>
          </a:xfrm>
          <a:prstGeom prst="rtTriangle">
            <a:avLst/>
          </a:prstGeom>
          <a:solidFill>
            <a:srgbClr val="3AC2A4"/>
          </a:solidFill>
          <a:ln>
            <a:solidFill>
              <a:srgbClr val="3AC2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4270C07A-5EB3-42D4-AFA6-9E8407D4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733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8CEF730C-84A0-43AA-A4A8-31F171F3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300" y="2300013"/>
            <a:ext cx="952734" cy="1388342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m 13" descr="Uma imagem com homem, óculos, pessoa, cansativo&#10;&#10;Descrição gerada automaticamente">
            <a:extLst>
              <a:ext uri="{FF2B5EF4-FFF2-40B4-BE49-F238E27FC236}">
                <a16:creationId xmlns:a16="http://schemas.microsoft.com/office/drawing/2014/main" id="{1569AD5D-AD86-410D-A478-524C3ED095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52" b="5648"/>
          <a:stretch/>
        </p:blipFill>
        <p:spPr>
          <a:xfrm>
            <a:off x="8053434" y="4638722"/>
            <a:ext cx="949065" cy="1361519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Imagem 14" descr="Uma imagem com homem, pessoa, óculos, interior&#10;&#10;Descrição gerada automaticamente">
            <a:extLst>
              <a:ext uri="{FF2B5EF4-FFF2-40B4-BE49-F238E27FC236}">
                <a16:creationId xmlns:a16="http://schemas.microsoft.com/office/drawing/2014/main" id="{BBD9F45D-5AC1-4E85-80E4-841DA4FAE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81" r="521" b="5667"/>
          <a:stretch/>
        </p:blipFill>
        <p:spPr>
          <a:xfrm>
            <a:off x="5362504" y="4610577"/>
            <a:ext cx="906843" cy="1354662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5" descr="Uma imagem com homem, camisa, óculos, cansativo&#10;&#10;Descrição gerada automaticamente">
            <a:extLst>
              <a:ext uri="{FF2B5EF4-FFF2-40B4-BE49-F238E27FC236}">
                <a16:creationId xmlns:a16="http://schemas.microsoft.com/office/drawing/2014/main" id="{E61DF747-9618-4A92-A110-04AF35FFC0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635" b="5549"/>
          <a:stretch/>
        </p:blipFill>
        <p:spPr>
          <a:xfrm>
            <a:off x="2513919" y="4618026"/>
            <a:ext cx="949121" cy="1324064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20354E45-F8D3-4980-B532-8DEFBA466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6308" y="2298114"/>
            <a:ext cx="943689" cy="1434545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1" descr="Uma imagem com pessoa, homem, olhar, óculos&#10;&#10;Descrição gerada automaticamente">
            <a:extLst>
              <a:ext uri="{FF2B5EF4-FFF2-40B4-BE49-F238E27FC236}">
                <a16:creationId xmlns:a16="http://schemas.microsoft.com/office/drawing/2014/main" id="{1A9C58CF-2DEE-4277-9465-6D438AFA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199" y="2301059"/>
            <a:ext cx="943689" cy="1430058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m 12" descr="Uma imagem com pessoa, homem, óculos, pose&#10;&#10;Descrição gerada automaticamente">
            <a:extLst>
              <a:ext uri="{FF2B5EF4-FFF2-40B4-BE49-F238E27FC236}">
                <a16:creationId xmlns:a16="http://schemas.microsoft.com/office/drawing/2014/main" id="{FF58B9C4-540E-49C1-AC1B-101B59A5DC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689" y="2321928"/>
            <a:ext cx="994458" cy="1443521"/>
          </a:xfrm>
          <a:prstGeom prst="rect">
            <a:avLst/>
          </a:prstGeom>
          <a:ln w="38100" cap="sq">
            <a:solidFill>
              <a:schemeClr val="accent5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B9ECB77B-922C-4C28-B862-C4E48F6B682C}"/>
              </a:ext>
            </a:extLst>
          </p:cNvPr>
          <p:cNvSpPr/>
          <p:nvPr/>
        </p:nvSpPr>
        <p:spPr>
          <a:xfrm>
            <a:off x="4805894" y="1776172"/>
            <a:ext cx="1115970" cy="39664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200">
                <a:cs typeface="Calibri"/>
              </a:rPr>
              <a:t>BÁRBARA GONÇALVES</a:t>
            </a:r>
            <a:endParaRPr lang="pt-PT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134CD690-99AD-40BE-BDB6-5FB56F7AC03D}"/>
              </a:ext>
            </a:extLst>
          </p:cNvPr>
          <p:cNvSpPr/>
          <p:nvPr/>
        </p:nvSpPr>
        <p:spPr>
          <a:xfrm rot="5400000">
            <a:off x="4803368" y="2156475"/>
            <a:ext cx="233319" cy="232898"/>
          </a:xfrm>
          <a:prstGeom prst="rt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77D2E2F-0033-4BF1-B803-5C9A2AF95631}"/>
              </a:ext>
            </a:extLst>
          </p:cNvPr>
          <p:cNvSpPr/>
          <p:nvPr/>
        </p:nvSpPr>
        <p:spPr>
          <a:xfrm>
            <a:off x="7466694" y="1775266"/>
            <a:ext cx="1115970" cy="39664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200">
                <a:cs typeface="Calibri"/>
              </a:rPr>
              <a:t>ANDRÉ SILVA</a:t>
            </a:r>
            <a:endParaRPr lang="pt-PT"/>
          </a:p>
        </p:txBody>
      </p:sp>
      <p:sp>
        <p:nvSpPr>
          <p:cNvPr id="21" name="Triângulo retângulo 20">
            <a:extLst>
              <a:ext uri="{FF2B5EF4-FFF2-40B4-BE49-F238E27FC236}">
                <a16:creationId xmlns:a16="http://schemas.microsoft.com/office/drawing/2014/main" id="{36338F31-6581-451D-AC07-FCEB4C173515}"/>
              </a:ext>
            </a:extLst>
          </p:cNvPr>
          <p:cNvSpPr/>
          <p:nvPr/>
        </p:nvSpPr>
        <p:spPr>
          <a:xfrm rot="5400000">
            <a:off x="7464168" y="2167148"/>
            <a:ext cx="233319" cy="232898"/>
          </a:xfrm>
          <a:prstGeom prst="rt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EED97FB-975B-4B39-A24D-86614A85029F}"/>
              </a:ext>
            </a:extLst>
          </p:cNvPr>
          <p:cNvSpPr/>
          <p:nvPr/>
        </p:nvSpPr>
        <p:spPr>
          <a:xfrm>
            <a:off x="10065095" y="1802866"/>
            <a:ext cx="1115970" cy="39664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200">
                <a:cs typeface="Calibri"/>
              </a:rPr>
              <a:t>JOÃO CRUZ</a:t>
            </a:r>
            <a:endParaRPr lang="pt-PT"/>
          </a:p>
        </p:txBody>
      </p:sp>
      <p:sp>
        <p:nvSpPr>
          <p:cNvPr id="23" name="Triângulo retângulo 22">
            <a:extLst>
              <a:ext uri="{FF2B5EF4-FFF2-40B4-BE49-F238E27FC236}">
                <a16:creationId xmlns:a16="http://schemas.microsoft.com/office/drawing/2014/main" id="{ECF80E39-F37C-498C-BEE4-E0A2C7B31835}"/>
              </a:ext>
            </a:extLst>
          </p:cNvPr>
          <p:cNvSpPr/>
          <p:nvPr/>
        </p:nvSpPr>
        <p:spPr>
          <a:xfrm rot="5400000">
            <a:off x="10068919" y="2194748"/>
            <a:ext cx="233319" cy="232898"/>
          </a:xfrm>
          <a:prstGeom prst="rt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FE18165-0F5B-4770-897E-4A4E2B223B1F}"/>
              </a:ext>
            </a:extLst>
          </p:cNvPr>
          <p:cNvSpPr/>
          <p:nvPr/>
        </p:nvSpPr>
        <p:spPr>
          <a:xfrm>
            <a:off x="2170643" y="1814272"/>
            <a:ext cx="1115970" cy="39664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200">
                <a:cs typeface="Calibri"/>
              </a:rPr>
              <a:t>FRANCISCA CALISTO</a:t>
            </a:r>
          </a:p>
        </p:txBody>
      </p:sp>
      <p:sp>
        <p:nvSpPr>
          <p:cNvPr id="27" name="Triângulo retângulo 26">
            <a:extLst>
              <a:ext uri="{FF2B5EF4-FFF2-40B4-BE49-F238E27FC236}">
                <a16:creationId xmlns:a16="http://schemas.microsoft.com/office/drawing/2014/main" id="{34BE89CD-5C4D-46E3-91FF-EC35CB4480E7}"/>
              </a:ext>
            </a:extLst>
          </p:cNvPr>
          <p:cNvSpPr/>
          <p:nvPr/>
        </p:nvSpPr>
        <p:spPr>
          <a:xfrm rot="5400000">
            <a:off x="2168118" y="2194574"/>
            <a:ext cx="233319" cy="232898"/>
          </a:xfrm>
          <a:prstGeom prst="rt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7ECBFCD-7375-4C8A-BD5C-1AFBA22C3EFB}"/>
              </a:ext>
            </a:extLst>
          </p:cNvPr>
          <p:cNvSpPr/>
          <p:nvPr/>
        </p:nvSpPr>
        <p:spPr>
          <a:xfrm>
            <a:off x="3292076" y="4215290"/>
            <a:ext cx="1115970" cy="39664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200">
                <a:cs typeface="Calibri"/>
              </a:rPr>
              <a:t>DUARTE DIAS</a:t>
            </a:r>
            <a:endParaRPr lang="pt-PT"/>
          </a:p>
        </p:txBody>
      </p:sp>
      <p:sp>
        <p:nvSpPr>
          <p:cNvPr id="24" name="Triângulo retângulo 23">
            <a:extLst>
              <a:ext uri="{FF2B5EF4-FFF2-40B4-BE49-F238E27FC236}">
                <a16:creationId xmlns:a16="http://schemas.microsoft.com/office/drawing/2014/main" id="{F9890D8C-64DE-4BB4-9E16-50521131054F}"/>
              </a:ext>
            </a:extLst>
          </p:cNvPr>
          <p:cNvSpPr/>
          <p:nvPr/>
        </p:nvSpPr>
        <p:spPr>
          <a:xfrm rot="5400000">
            <a:off x="3289551" y="4595592"/>
            <a:ext cx="233319" cy="232898"/>
          </a:xfrm>
          <a:prstGeom prst="rt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D4CEBA27-DF70-4706-92F4-29232353FA72}"/>
              </a:ext>
            </a:extLst>
          </p:cNvPr>
          <p:cNvSpPr/>
          <p:nvPr/>
        </p:nvSpPr>
        <p:spPr>
          <a:xfrm>
            <a:off x="6095661" y="4157780"/>
            <a:ext cx="1115970" cy="39664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200">
                <a:cs typeface="Calibri"/>
              </a:rPr>
              <a:t>MIGUEL RABUGE</a:t>
            </a:r>
            <a:endParaRPr lang="pt-PT"/>
          </a:p>
        </p:txBody>
      </p:sp>
      <p:sp>
        <p:nvSpPr>
          <p:cNvPr id="28" name="Triângulo retângulo 27">
            <a:extLst>
              <a:ext uri="{FF2B5EF4-FFF2-40B4-BE49-F238E27FC236}">
                <a16:creationId xmlns:a16="http://schemas.microsoft.com/office/drawing/2014/main" id="{47C6EBE2-320F-4704-9774-5C84A85B9408}"/>
              </a:ext>
            </a:extLst>
          </p:cNvPr>
          <p:cNvSpPr/>
          <p:nvPr/>
        </p:nvSpPr>
        <p:spPr>
          <a:xfrm rot="5400000">
            <a:off x="6078758" y="4538082"/>
            <a:ext cx="233319" cy="232898"/>
          </a:xfrm>
          <a:prstGeom prst="rt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F7AC6A55-D8D9-4BB5-A954-88B9D160BF61}"/>
              </a:ext>
            </a:extLst>
          </p:cNvPr>
          <p:cNvSpPr/>
          <p:nvPr/>
        </p:nvSpPr>
        <p:spPr>
          <a:xfrm>
            <a:off x="8841736" y="4258420"/>
            <a:ext cx="1115970" cy="39664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200">
                <a:cs typeface="Calibri"/>
              </a:rPr>
              <a:t>GABRIEL FERNANDES</a:t>
            </a:r>
          </a:p>
        </p:txBody>
      </p:sp>
      <p:sp>
        <p:nvSpPr>
          <p:cNvPr id="30" name="Triângulo retângulo 29">
            <a:extLst>
              <a:ext uri="{FF2B5EF4-FFF2-40B4-BE49-F238E27FC236}">
                <a16:creationId xmlns:a16="http://schemas.microsoft.com/office/drawing/2014/main" id="{92E139C0-B811-4281-A608-D1E13E87794C}"/>
              </a:ext>
            </a:extLst>
          </p:cNvPr>
          <p:cNvSpPr/>
          <p:nvPr/>
        </p:nvSpPr>
        <p:spPr>
          <a:xfrm rot="5400000">
            <a:off x="8824833" y="4638722"/>
            <a:ext cx="233319" cy="232898"/>
          </a:xfrm>
          <a:prstGeom prst="rtTriangl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9A63453-0642-42B9-873D-85A0E7F9BF22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REQUISITOS</a:t>
            </a:r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D601CBE-AA1B-49BB-B0A6-92E206DCE062}"/>
              </a:ext>
            </a:extLst>
          </p:cNvPr>
          <p:cNvSpPr/>
          <p:nvPr/>
        </p:nvSpPr>
        <p:spPr>
          <a:xfrm>
            <a:off x="1051524" y="1475655"/>
            <a:ext cx="2242867" cy="8626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4B0A09D-283D-4EAA-A0F0-05E38361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71557BA-54DF-4F4F-9ADA-82E8117FC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070054"/>
              </p:ext>
            </p:extLst>
          </p:nvPr>
        </p:nvGraphicFramePr>
        <p:xfrm>
          <a:off x="1295041" y="1939505"/>
          <a:ext cx="9696626" cy="2159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859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484633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3355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73811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14077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80215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algn="ctr"/>
                      <a:endParaRPr lang="pt-PT" sz="1400" dirty="0" err="1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431785311"/>
                  </a:ext>
                </a:extLst>
              </a:tr>
              <a:tr h="767050">
                <a:tc>
                  <a:txBody>
                    <a:bodyPr/>
                    <a:lstStyle/>
                    <a:p>
                      <a:pPr algn="ctr"/>
                      <a:endParaRPr lang="pt-PT" sz="1400" dirty="0" err="1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C51D7C46-1403-4AFA-8559-57B62B576D68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231935-53E3-4287-95DC-BD434EA4B93B}"/>
              </a:ext>
            </a:extLst>
          </p:cNvPr>
          <p:cNvSpPr/>
          <p:nvPr/>
        </p:nvSpPr>
        <p:spPr>
          <a:xfrm>
            <a:off x="1051524" y="1475655"/>
            <a:ext cx="4054414" cy="8626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F2AD13D-7D4C-4381-9599-659E5487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48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4B736F61-1757-4ED1-90CE-6B30FED94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629" y="3505812"/>
            <a:ext cx="943689" cy="1434545"/>
          </a:xfrm>
          <a:prstGeom prst="rect">
            <a:avLst/>
          </a:prstGeom>
          <a:ln w="38100" cap="sq">
            <a:solidFill>
              <a:schemeClr val="accent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ED444DAB-29E6-46D9-AB85-9FAC56275D98}"/>
              </a:ext>
            </a:extLst>
          </p:cNvPr>
          <p:cNvSpPr/>
          <p:nvPr/>
        </p:nvSpPr>
        <p:spPr>
          <a:xfrm>
            <a:off x="5999215" y="2811342"/>
            <a:ext cx="1504158" cy="5547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000000"/>
                </a:solidFill>
                <a:cs typeface="Calibri"/>
              </a:rPr>
              <a:t>RAFAEL BAPTISTA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EA31595-DD5E-42FD-A3AA-7F57092EAE79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GESTÃO</a:t>
            </a:r>
            <a:endParaRPr lang="pt-PT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048BBE4-7ADE-4E31-BAD8-BA7B03350E35}"/>
              </a:ext>
            </a:extLst>
          </p:cNvPr>
          <p:cNvSpPr/>
          <p:nvPr/>
        </p:nvSpPr>
        <p:spPr>
          <a:xfrm>
            <a:off x="1051524" y="1475655"/>
            <a:ext cx="1423358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1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25948DB5-0D85-471D-959C-6689C4084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420" y="3577698"/>
            <a:ext cx="943689" cy="1434545"/>
          </a:xfrm>
          <a:prstGeom prst="rect">
            <a:avLst/>
          </a:prstGeom>
          <a:ln w="38100" cap="sq">
            <a:solidFill>
              <a:schemeClr val="accent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2" name="Retângulo 51">
            <a:extLst>
              <a:ext uri="{FF2B5EF4-FFF2-40B4-BE49-F238E27FC236}">
                <a16:creationId xmlns:a16="http://schemas.microsoft.com/office/drawing/2014/main" id="{997FF3BD-0106-4313-A0EC-C0C7136D681C}"/>
              </a:ext>
            </a:extLst>
          </p:cNvPr>
          <p:cNvSpPr/>
          <p:nvPr/>
        </p:nvSpPr>
        <p:spPr>
          <a:xfrm>
            <a:off x="9306006" y="2883228"/>
            <a:ext cx="1504158" cy="5547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000000"/>
                </a:solidFill>
                <a:cs typeface="Calibri"/>
              </a:rPr>
              <a:t>FRANCISCA SOUSA</a:t>
            </a:r>
            <a:endParaRPr lang="pt-PT"/>
          </a:p>
        </p:txBody>
      </p:sp>
      <p:pic>
        <p:nvPicPr>
          <p:cNvPr id="54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97D9988F-04F7-4F47-9380-2AFBA381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81" y="3419547"/>
            <a:ext cx="943689" cy="1434545"/>
          </a:xfrm>
          <a:prstGeom prst="rect">
            <a:avLst/>
          </a:prstGeom>
          <a:ln w="38100" cap="sq">
            <a:solidFill>
              <a:schemeClr val="accent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5" name="Retângulo 54">
            <a:extLst>
              <a:ext uri="{FF2B5EF4-FFF2-40B4-BE49-F238E27FC236}">
                <a16:creationId xmlns:a16="http://schemas.microsoft.com/office/drawing/2014/main" id="{B236385B-2675-4F41-B7C8-17CA20B16B13}"/>
              </a:ext>
            </a:extLst>
          </p:cNvPr>
          <p:cNvSpPr/>
          <p:nvPr/>
        </p:nvSpPr>
        <p:spPr>
          <a:xfrm>
            <a:off x="2663667" y="2725077"/>
            <a:ext cx="1504158" cy="5547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000000"/>
                </a:solidFill>
                <a:cs typeface="Calibri"/>
              </a:rPr>
              <a:t>MARIA PAULA VIEGAS</a:t>
            </a:r>
          </a:p>
        </p:txBody>
      </p:sp>
      <p:pic>
        <p:nvPicPr>
          <p:cNvPr id="57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655BA1C0-8866-41C3-BB8D-50E06E5897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0" t="18206" r="26250" b="25215"/>
          <a:stretch/>
        </p:blipFill>
        <p:spPr>
          <a:xfrm>
            <a:off x="5219881" y="3505812"/>
            <a:ext cx="942976" cy="14335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8" name="Imagem 58" descr="Uma imagem com pessoa, mulher, mesa, propriedade&#10;&#10;Descrição gerada automaticamente">
            <a:extLst>
              <a:ext uri="{FF2B5EF4-FFF2-40B4-BE49-F238E27FC236}">
                <a16:creationId xmlns:a16="http://schemas.microsoft.com/office/drawing/2014/main" id="{E4380ACD-2679-440F-B489-D623CE8E3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8" t="1788" r="19419" b="15359"/>
          <a:stretch/>
        </p:blipFill>
        <p:spPr>
          <a:xfrm>
            <a:off x="1884081" y="3421390"/>
            <a:ext cx="943637" cy="143122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9" name="Imagem 59" descr="Uma imagem com pessoa, mulher, verde, neve&#10;&#10;Descrição gerada automaticamente">
            <a:extLst>
              <a:ext uri="{FF2B5EF4-FFF2-40B4-BE49-F238E27FC236}">
                <a16:creationId xmlns:a16="http://schemas.microsoft.com/office/drawing/2014/main" id="{28412B89-A964-43A4-A515-80AF9DE159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59" t="29890" r="24572" b="13531"/>
          <a:stretch/>
        </p:blipFill>
        <p:spPr>
          <a:xfrm>
            <a:off x="8526420" y="3577698"/>
            <a:ext cx="942979" cy="143351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56" name="Triângulo retângulo 55">
            <a:extLst>
              <a:ext uri="{FF2B5EF4-FFF2-40B4-BE49-F238E27FC236}">
                <a16:creationId xmlns:a16="http://schemas.microsoft.com/office/drawing/2014/main" id="{58ECE548-4B66-4138-A369-3C83EDF0843E}"/>
              </a:ext>
            </a:extLst>
          </p:cNvPr>
          <p:cNvSpPr/>
          <p:nvPr/>
        </p:nvSpPr>
        <p:spPr>
          <a:xfrm rot="5400000">
            <a:off x="2661141" y="3277908"/>
            <a:ext cx="233319" cy="232898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Triângulo retângulo 20">
            <a:extLst>
              <a:ext uri="{FF2B5EF4-FFF2-40B4-BE49-F238E27FC236}">
                <a16:creationId xmlns:a16="http://schemas.microsoft.com/office/drawing/2014/main" id="{BF165983-B70D-483F-9B72-0F3D18FCFF5C}"/>
              </a:ext>
            </a:extLst>
          </p:cNvPr>
          <p:cNvSpPr/>
          <p:nvPr/>
        </p:nvSpPr>
        <p:spPr>
          <a:xfrm rot="5400000">
            <a:off x="5996689" y="3364173"/>
            <a:ext cx="233319" cy="232898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3" name="Triângulo retângulo 52">
            <a:extLst>
              <a:ext uri="{FF2B5EF4-FFF2-40B4-BE49-F238E27FC236}">
                <a16:creationId xmlns:a16="http://schemas.microsoft.com/office/drawing/2014/main" id="{BD7D4C85-C3E7-43EA-A6CF-3AF7EBB848EE}"/>
              </a:ext>
            </a:extLst>
          </p:cNvPr>
          <p:cNvSpPr/>
          <p:nvPr/>
        </p:nvSpPr>
        <p:spPr>
          <a:xfrm rot="5400000">
            <a:off x="9303480" y="3436059"/>
            <a:ext cx="233319" cy="232898"/>
          </a:xfrm>
          <a:prstGeom prst="rt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3DDF67F-137D-4D15-AA7F-47EBAB08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703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82C1FD5-A649-4067-B261-3458B1DAA9CE}"/>
              </a:ext>
            </a:extLst>
          </p:cNvPr>
          <p:cNvSpPr txBox="1"/>
          <p:nvPr/>
        </p:nvSpPr>
        <p:spPr>
          <a:xfrm>
            <a:off x="928777" y="914401"/>
            <a:ext cx="90692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 E PLANEAMENTO</a:t>
            </a:r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92FBDD-7CF2-46B6-9A24-B418278C0916}"/>
              </a:ext>
            </a:extLst>
          </p:cNvPr>
          <p:cNvSpPr/>
          <p:nvPr/>
        </p:nvSpPr>
        <p:spPr>
          <a:xfrm>
            <a:off x="1051524" y="1475655"/>
            <a:ext cx="7418716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Tabela 4">
            <a:extLst>
              <a:ext uri="{FF2B5EF4-FFF2-40B4-BE49-F238E27FC236}">
                <a16:creationId xmlns:a16="http://schemas.microsoft.com/office/drawing/2014/main" id="{3C7665AC-2296-4824-B423-4DC14E759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745046"/>
              </p:ext>
            </p:extLst>
          </p:nvPr>
        </p:nvGraphicFramePr>
        <p:xfrm>
          <a:off x="1366928" y="2701505"/>
          <a:ext cx="9696623" cy="2701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10091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33549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73810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14077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66484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70902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1276247">
                <a:tc>
                  <a:txBody>
                    <a:bodyPr/>
                    <a:lstStyle/>
                    <a:p>
                      <a:pPr algn="ctr"/>
                      <a:endParaRPr lang="pt-PT" sz="1400" err="1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4093CD0-298C-49FC-9C59-FB6E51DD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4894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Ecrã Panorâmico</PresentationFormat>
  <Slides>16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17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152</cp:revision>
  <dcterms:created xsi:type="dcterms:W3CDTF">2020-10-28T20:28:46Z</dcterms:created>
  <dcterms:modified xsi:type="dcterms:W3CDTF">2020-11-02T22:28:16Z</dcterms:modified>
</cp:coreProperties>
</file>